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85" r:id="rId11"/>
    <p:sldId id="262" r:id="rId12"/>
    <p:sldId id="307" r:id="rId13"/>
    <p:sldId id="308" r:id="rId14"/>
    <p:sldId id="309" r:id="rId15"/>
    <p:sldId id="310" r:id="rId16"/>
    <p:sldId id="311" r:id="rId17"/>
    <p:sldId id="265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00000000000000000" pitchFamily="2" charset="0"/>
      <p:regular r:id="rId24"/>
      <p:bold r:id="rId25"/>
      <p:italic r:id="rId26"/>
      <p:boldItalic r:id="rId27"/>
    </p:embeddedFont>
    <p:embeddedFont>
      <p:font typeface="Trebuchet MS" panose="020B06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9D88BF-5A48-4ADA-8C05-A6B025C90A0A}">
  <a:tblStyle styleId="{669D88BF-5A48-4ADA-8C05-A6B025C90A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58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7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55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f5ce68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f5ce68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02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4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6" r:id="rId6"/>
    <p:sldLayoutId id="2147483697" r:id="rId7"/>
    <p:sldLayoutId id="2147483698" r:id="rId8"/>
    <p:sldLayoutId id="214748369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329400" y="1312442"/>
            <a:ext cx="647872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Модернизация сети</a:t>
            </a:r>
            <a:r>
              <a:rPr lang="en-US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 </a:t>
            </a: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применением технологии </a:t>
            </a:r>
            <a:r>
              <a:rPr lang="en-US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3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с целью увеличения пропускной способности оборудования.</a:t>
            </a:r>
            <a:endParaRPr sz="3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639386" y="515044"/>
            <a:ext cx="4341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Дизайн сетей ЦОД</a:t>
            </a:r>
            <a:endParaRPr sz="15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4619633" y="602988"/>
            <a:ext cx="432294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900" dirty="0" err="1"/>
              <a:t>display</a:t>
            </a:r>
            <a:r>
              <a:rPr lang="ru-RU" sz="900" dirty="0"/>
              <a:t> </a:t>
            </a:r>
            <a:r>
              <a:rPr lang="ru-RU" sz="900" dirty="0" err="1"/>
              <a:t>interface</a:t>
            </a:r>
            <a:r>
              <a:rPr lang="ru-RU" sz="900" dirty="0"/>
              <a:t> </a:t>
            </a:r>
            <a:r>
              <a:rPr lang="ru-RU" sz="900" dirty="0" err="1"/>
              <a:t>Eth-Trunk</a:t>
            </a:r>
            <a:r>
              <a:rPr lang="ru-RU" sz="900" dirty="0"/>
              <a:t> </a:t>
            </a:r>
            <a:r>
              <a:rPr lang="en-US" sz="900" dirty="0"/>
              <a:t>0</a:t>
            </a:r>
            <a:endParaRPr lang="ru-RU" sz="900" dirty="0"/>
          </a:p>
          <a:p>
            <a:endParaRPr lang="ru-RU" sz="900" dirty="0"/>
          </a:p>
          <a:p>
            <a:r>
              <a:rPr lang="ru-RU" sz="900" dirty="0"/>
              <a:t>Eth-Trunk1 </a:t>
            </a:r>
            <a:r>
              <a:rPr lang="ru-RU" sz="900" dirty="0" err="1"/>
              <a:t>current</a:t>
            </a:r>
            <a:r>
              <a:rPr lang="ru-RU" sz="900" dirty="0"/>
              <a:t> </a:t>
            </a:r>
            <a:r>
              <a:rPr lang="ru-RU" sz="900" dirty="0" err="1"/>
              <a:t>state</a:t>
            </a:r>
            <a:r>
              <a:rPr lang="ru-RU" sz="900" dirty="0"/>
              <a:t> : UP (</a:t>
            </a:r>
            <a:r>
              <a:rPr lang="ru-RU" sz="900" dirty="0" err="1"/>
              <a:t>ifindex</a:t>
            </a:r>
            <a:r>
              <a:rPr lang="ru-RU" sz="900" dirty="0"/>
              <a:t>: 66)</a:t>
            </a:r>
          </a:p>
          <a:p>
            <a:r>
              <a:rPr lang="ru-RU" sz="900" dirty="0"/>
              <a:t>Line </a:t>
            </a:r>
            <a:r>
              <a:rPr lang="ru-RU" sz="900" dirty="0" err="1"/>
              <a:t>protocol</a:t>
            </a:r>
            <a:r>
              <a:rPr lang="ru-RU" sz="900" dirty="0"/>
              <a:t> </a:t>
            </a:r>
            <a:r>
              <a:rPr lang="ru-RU" sz="900" dirty="0" err="1"/>
              <a:t>current</a:t>
            </a:r>
            <a:r>
              <a:rPr lang="ru-RU" sz="900" dirty="0"/>
              <a:t> </a:t>
            </a:r>
            <a:r>
              <a:rPr lang="ru-RU" sz="900" dirty="0" err="1"/>
              <a:t>state</a:t>
            </a:r>
            <a:r>
              <a:rPr lang="ru-RU" sz="900" dirty="0"/>
              <a:t> : UP</a:t>
            </a:r>
          </a:p>
          <a:p>
            <a:r>
              <a:rPr lang="ru-RU" sz="900" dirty="0" err="1"/>
              <a:t>Last</a:t>
            </a:r>
            <a:r>
              <a:rPr lang="ru-RU" sz="900" dirty="0"/>
              <a:t> </a:t>
            </a:r>
            <a:r>
              <a:rPr lang="ru-RU" sz="900" dirty="0" err="1"/>
              <a:t>line</a:t>
            </a:r>
            <a:r>
              <a:rPr lang="ru-RU" sz="900" dirty="0"/>
              <a:t> </a:t>
            </a:r>
            <a:r>
              <a:rPr lang="ru-RU" sz="900" dirty="0" err="1"/>
              <a:t>protocol</a:t>
            </a:r>
            <a:r>
              <a:rPr lang="ru-RU" sz="900" dirty="0"/>
              <a:t> </a:t>
            </a:r>
            <a:r>
              <a:rPr lang="ru-RU" sz="900" dirty="0" err="1"/>
              <a:t>up</a:t>
            </a:r>
            <a:r>
              <a:rPr lang="ru-RU" sz="900" dirty="0"/>
              <a:t> </a:t>
            </a:r>
            <a:r>
              <a:rPr lang="ru-RU" sz="900" dirty="0" err="1"/>
              <a:t>time</a:t>
            </a:r>
            <a:r>
              <a:rPr lang="ru-RU" sz="900" dirty="0"/>
              <a:t> : 2024-06-17 12:40:14</a:t>
            </a:r>
          </a:p>
          <a:p>
            <a:r>
              <a:rPr lang="ru-RU" sz="900" dirty="0" err="1"/>
              <a:t>Description</a:t>
            </a:r>
            <a:r>
              <a:rPr lang="ru-RU" sz="900" dirty="0"/>
              <a:t>:</a:t>
            </a:r>
          </a:p>
          <a:p>
            <a:r>
              <a:rPr lang="ru-RU" sz="900" dirty="0" err="1"/>
              <a:t>Switch</a:t>
            </a:r>
            <a:r>
              <a:rPr lang="ru-RU" sz="900" dirty="0"/>
              <a:t> Port, PVID :    1, TPID : 8100(</a:t>
            </a:r>
            <a:r>
              <a:rPr lang="ru-RU" sz="900" dirty="0" err="1"/>
              <a:t>Hex</a:t>
            </a:r>
            <a:r>
              <a:rPr lang="ru-RU" sz="900" dirty="0"/>
              <a:t>), </a:t>
            </a:r>
            <a:r>
              <a:rPr lang="ru-RU" sz="900" dirty="0" err="1"/>
              <a:t>Hash</a:t>
            </a:r>
            <a:r>
              <a:rPr lang="ru-RU" sz="900" dirty="0"/>
              <a:t> </a:t>
            </a:r>
            <a:r>
              <a:rPr lang="ru-RU" sz="900" dirty="0" err="1"/>
              <a:t>Arithmetic</a:t>
            </a:r>
            <a:r>
              <a:rPr lang="ru-RU" sz="900" dirty="0"/>
              <a:t> : </a:t>
            </a:r>
            <a:r>
              <a:rPr lang="ru-RU" sz="900" dirty="0" err="1"/>
              <a:t>based</a:t>
            </a:r>
            <a:r>
              <a:rPr lang="ru-RU" sz="900" dirty="0"/>
              <a:t> </a:t>
            </a:r>
            <a:r>
              <a:rPr lang="ru-RU" sz="900" dirty="0" err="1"/>
              <a:t>on</a:t>
            </a:r>
            <a:r>
              <a:rPr lang="ru-RU" sz="900" dirty="0"/>
              <a:t> </a:t>
            </a:r>
            <a:r>
              <a:rPr lang="ru-RU" sz="900" dirty="0" err="1"/>
              <a:t>profile</a:t>
            </a:r>
            <a:r>
              <a:rPr lang="ru-RU" sz="900" dirty="0"/>
              <a:t> </a:t>
            </a:r>
            <a:r>
              <a:rPr lang="ru-RU" sz="900" dirty="0" err="1"/>
              <a:t>default</a:t>
            </a:r>
            <a:r>
              <a:rPr lang="ru-RU" sz="900" dirty="0"/>
              <a:t>, </a:t>
            </a:r>
            <a:r>
              <a:rPr lang="ru-RU" sz="900" dirty="0" err="1"/>
              <a:t>Maximal</a:t>
            </a:r>
            <a:r>
              <a:rPr lang="ru-RU" sz="900" dirty="0"/>
              <a:t> BW : 200Gbps, </a:t>
            </a:r>
            <a:r>
              <a:rPr lang="ru-RU" sz="900" b="1" dirty="0"/>
              <a:t>Current BW : 200Gbps</a:t>
            </a:r>
            <a:r>
              <a:rPr lang="ru-RU" sz="900" dirty="0"/>
              <a:t>, The </a:t>
            </a:r>
            <a:r>
              <a:rPr lang="ru-RU" sz="900" dirty="0" err="1"/>
              <a:t>Maximum</a:t>
            </a:r>
            <a:r>
              <a:rPr lang="ru-RU" sz="900" dirty="0"/>
              <a:t> Frame </a:t>
            </a:r>
            <a:r>
              <a:rPr lang="ru-RU" sz="900" dirty="0" err="1"/>
              <a:t>Length</a:t>
            </a:r>
            <a:r>
              <a:rPr lang="ru-RU" sz="900" dirty="0"/>
              <a:t> </a:t>
            </a:r>
            <a:r>
              <a:rPr lang="ru-RU" sz="900" dirty="0" err="1"/>
              <a:t>is</a:t>
            </a:r>
            <a:r>
              <a:rPr lang="ru-RU" sz="900" dirty="0"/>
              <a:t> 9216</a:t>
            </a:r>
          </a:p>
          <a:p>
            <a:r>
              <a:rPr lang="ru-RU" sz="900" dirty="0"/>
              <a:t>Internet </a:t>
            </a:r>
            <a:r>
              <a:rPr lang="ru-RU" sz="900" dirty="0" err="1"/>
              <a:t>protocol</a:t>
            </a:r>
            <a:r>
              <a:rPr lang="ru-RU" sz="900" dirty="0"/>
              <a:t> </a:t>
            </a:r>
            <a:r>
              <a:rPr lang="ru-RU" sz="900" dirty="0" err="1"/>
              <a:t>processing</a:t>
            </a:r>
            <a:r>
              <a:rPr lang="ru-RU" sz="900" dirty="0"/>
              <a:t> : </a:t>
            </a:r>
            <a:r>
              <a:rPr lang="ru-RU" sz="900" dirty="0" err="1"/>
              <a:t>disabled</a:t>
            </a:r>
            <a:endParaRPr lang="ru-RU" sz="900" dirty="0"/>
          </a:p>
          <a:p>
            <a:r>
              <a:rPr lang="ru-RU" sz="900" dirty="0"/>
              <a:t>IP </a:t>
            </a:r>
            <a:r>
              <a:rPr lang="ru-RU" sz="900" dirty="0" err="1"/>
              <a:t>Sending</a:t>
            </a:r>
            <a:r>
              <a:rPr lang="ru-RU" sz="900" dirty="0"/>
              <a:t> </a:t>
            </a:r>
            <a:r>
              <a:rPr lang="ru-RU" sz="900" dirty="0" err="1"/>
              <a:t>Frames</a:t>
            </a:r>
            <a:r>
              <a:rPr lang="ru-RU" sz="900" dirty="0"/>
              <a:t>' Format </a:t>
            </a:r>
            <a:r>
              <a:rPr lang="ru-RU" sz="900" dirty="0" err="1"/>
              <a:t>is</a:t>
            </a:r>
            <a:r>
              <a:rPr lang="ru-RU" sz="900" dirty="0"/>
              <a:t> PKTFMT_ETHNT_2, </a:t>
            </a:r>
            <a:r>
              <a:rPr lang="ru-RU" sz="900" dirty="0" err="1"/>
              <a:t>Hardware</a:t>
            </a:r>
            <a:r>
              <a:rPr lang="ru-RU" sz="900" dirty="0"/>
              <a:t> </a:t>
            </a:r>
            <a:r>
              <a:rPr lang="ru-RU" sz="900" dirty="0" err="1"/>
              <a:t>address</a:t>
            </a:r>
            <a:r>
              <a:rPr lang="ru-RU" sz="900" dirty="0"/>
              <a:t> </a:t>
            </a:r>
            <a:r>
              <a:rPr lang="ru-RU" sz="900" dirty="0" err="1"/>
              <a:t>is</a:t>
            </a:r>
            <a:r>
              <a:rPr lang="ru-RU" sz="900" dirty="0"/>
              <a:t> c4e2-8785-c251</a:t>
            </a:r>
          </a:p>
          <a:p>
            <a:r>
              <a:rPr lang="ru-RU" sz="900" dirty="0"/>
              <a:t>Current </a:t>
            </a:r>
            <a:r>
              <a:rPr lang="ru-RU" sz="900" dirty="0" err="1"/>
              <a:t>system</a:t>
            </a:r>
            <a:r>
              <a:rPr lang="ru-RU" sz="900" dirty="0"/>
              <a:t> </a:t>
            </a:r>
            <a:r>
              <a:rPr lang="ru-RU" sz="900" dirty="0" err="1"/>
              <a:t>time</a:t>
            </a:r>
            <a:r>
              <a:rPr lang="ru-RU" sz="900" dirty="0"/>
              <a:t>: 2024-06-20 20:22:46</a:t>
            </a:r>
          </a:p>
          <a:p>
            <a:r>
              <a:rPr lang="ru-RU" sz="900" dirty="0" err="1"/>
              <a:t>Physical</a:t>
            </a:r>
            <a:r>
              <a:rPr lang="ru-RU" sz="900" dirty="0"/>
              <a:t> </a:t>
            </a:r>
            <a:r>
              <a:rPr lang="ru-RU" sz="900" dirty="0" err="1"/>
              <a:t>is</a:t>
            </a:r>
            <a:r>
              <a:rPr lang="ru-RU" sz="900" dirty="0"/>
              <a:t> ETH_TRUNK</a:t>
            </a:r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input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 1743 </a:t>
            </a:r>
            <a:r>
              <a:rPr lang="ru-RU" sz="900" dirty="0" err="1"/>
              <a:t>bits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r>
              <a:rPr lang="ru-RU" sz="900" dirty="0"/>
              <a:t>, 1 </a:t>
            </a:r>
            <a:r>
              <a:rPr lang="ru-RU" sz="900" dirty="0" err="1"/>
              <a:t>packets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endParaRPr lang="ru-RU" sz="900" dirty="0"/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output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 276 </a:t>
            </a:r>
            <a:r>
              <a:rPr lang="ru-RU" sz="900" dirty="0" err="1"/>
              <a:t>bits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r>
              <a:rPr lang="ru-RU" sz="900" dirty="0"/>
              <a:t>, 0 </a:t>
            </a:r>
            <a:r>
              <a:rPr lang="ru-RU" sz="900" dirty="0" err="1"/>
              <a:t>packets</a:t>
            </a:r>
            <a:r>
              <a:rPr lang="ru-RU" sz="900" dirty="0"/>
              <a:t>/</a:t>
            </a:r>
            <a:r>
              <a:rPr lang="ru-RU" sz="900" dirty="0" err="1"/>
              <a:t>sec</a:t>
            </a:r>
            <a:endParaRPr lang="ru-RU" sz="900" dirty="0"/>
          </a:p>
          <a:p>
            <a:r>
              <a:rPr lang="ru-RU" sz="900" dirty="0"/>
              <a:t>    </a:t>
            </a:r>
            <a:r>
              <a:rPr lang="ru-RU" sz="900" dirty="0" err="1"/>
              <a:t>Input</a:t>
            </a:r>
            <a:r>
              <a:rPr lang="ru-RU" sz="900" dirty="0"/>
              <a:t>: 1096674 packets,924257304 </a:t>
            </a:r>
            <a:r>
              <a:rPr lang="ru-RU" sz="900" dirty="0" err="1"/>
              <a:t>bytes</a:t>
            </a:r>
            <a:endParaRPr lang="ru-RU" sz="900" dirty="0"/>
          </a:p>
          <a:p>
            <a:r>
              <a:rPr lang="ru-RU" sz="900" dirty="0"/>
              <a:t>           569165 unicast,279809 broadcast,247700 </a:t>
            </a:r>
            <a:r>
              <a:rPr lang="ru-RU" sz="900" dirty="0" err="1"/>
              <a:t>multicast</a:t>
            </a:r>
            <a:endParaRPr lang="ru-RU" sz="900" dirty="0"/>
          </a:p>
          <a:p>
            <a:r>
              <a:rPr lang="ru-RU" sz="900" dirty="0"/>
              <a:t>           0 errors,0 </a:t>
            </a:r>
            <a:r>
              <a:rPr lang="ru-RU" sz="900" dirty="0" err="1"/>
              <a:t>drops</a:t>
            </a:r>
            <a:endParaRPr lang="ru-RU" sz="900" dirty="0"/>
          </a:p>
          <a:p>
            <a:r>
              <a:rPr lang="ru-RU" sz="900" dirty="0"/>
              <a:t>    Output:63782558 packets,94895076500 </a:t>
            </a:r>
            <a:r>
              <a:rPr lang="ru-RU" sz="900" dirty="0" err="1"/>
              <a:t>bytes</a:t>
            </a:r>
            <a:endParaRPr lang="ru-RU" sz="900" dirty="0"/>
          </a:p>
          <a:p>
            <a:r>
              <a:rPr lang="ru-RU" sz="900" dirty="0"/>
              <a:t>           63743718 unicast,69 broadcast,38771 </a:t>
            </a:r>
            <a:r>
              <a:rPr lang="ru-RU" sz="900" dirty="0" err="1"/>
              <a:t>multicast</a:t>
            </a:r>
            <a:endParaRPr lang="ru-RU" sz="900" dirty="0"/>
          </a:p>
          <a:p>
            <a:r>
              <a:rPr lang="ru-RU" sz="900" dirty="0"/>
              <a:t>           0 errors,0 </a:t>
            </a:r>
            <a:r>
              <a:rPr lang="ru-RU" sz="900" dirty="0" err="1"/>
              <a:t>drops</a:t>
            </a:r>
            <a:endParaRPr lang="ru-RU" sz="900" dirty="0"/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input</a:t>
            </a:r>
            <a:r>
              <a:rPr lang="ru-RU" sz="900" dirty="0"/>
              <a:t> </a:t>
            </a:r>
            <a:r>
              <a:rPr lang="ru-RU" sz="900" dirty="0" err="1"/>
              <a:t>utility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:  0.01%</a:t>
            </a:r>
          </a:p>
          <a:p>
            <a:r>
              <a:rPr lang="ru-RU" sz="900" dirty="0"/>
              <a:t>    </a:t>
            </a:r>
            <a:r>
              <a:rPr lang="ru-RU" sz="900" dirty="0" err="1"/>
              <a:t>Last</a:t>
            </a:r>
            <a:r>
              <a:rPr lang="ru-RU" sz="900" dirty="0"/>
              <a:t> 300 </a:t>
            </a:r>
            <a:r>
              <a:rPr lang="ru-RU" sz="900" dirty="0" err="1"/>
              <a:t>seconds</a:t>
            </a:r>
            <a:r>
              <a:rPr lang="ru-RU" sz="900" dirty="0"/>
              <a:t> </a:t>
            </a:r>
            <a:r>
              <a:rPr lang="ru-RU" sz="900" dirty="0" err="1"/>
              <a:t>output</a:t>
            </a:r>
            <a:r>
              <a:rPr lang="ru-RU" sz="900" dirty="0"/>
              <a:t> </a:t>
            </a:r>
            <a:r>
              <a:rPr lang="ru-RU" sz="900" dirty="0" err="1"/>
              <a:t>utility</a:t>
            </a:r>
            <a:r>
              <a:rPr lang="ru-RU" sz="900" dirty="0"/>
              <a:t> </a:t>
            </a:r>
            <a:r>
              <a:rPr lang="ru-RU" sz="900" dirty="0" err="1"/>
              <a:t>rate</a:t>
            </a:r>
            <a:r>
              <a:rPr lang="ru-RU" sz="900" dirty="0"/>
              <a:t>: 0.01%</a:t>
            </a:r>
          </a:p>
          <a:p>
            <a:r>
              <a:rPr lang="ru-RU" sz="900" dirty="0"/>
              <a:t>----------------------------------------------------------</a:t>
            </a:r>
          </a:p>
          <a:p>
            <a:r>
              <a:rPr lang="ru-RU" sz="900" dirty="0" err="1"/>
              <a:t>PortName</a:t>
            </a:r>
            <a:r>
              <a:rPr lang="ru-RU" sz="900" dirty="0"/>
              <a:t>                      </a:t>
            </a:r>
            <a:r>
              <a:rPr lang="ru-RU" sz="900" dirty="0" err="1"/>
              <a:t>Status</a:t>
            </a:r>
            <a:r>
              <a:rPr lang="ru-RU" sz="900" dirty="0"/>
              <a:t>              </a:t>
            </a:r>
            <a:r>
              <a:rPr lang="ru-RU" sz="900" dirty="0" err="1"/>
              <a:t>Weight</a:t>
            </a:r>
            <a:endParaRPr lang="ru-RU" sz="900" dirty="0"/>
          </a:p>
          <a:p>
            <a:r>
              <a:rPr lang="ru-RU" sz="900" dirty="0"/>
              <a:t>----------------------------------------------------------</a:t>
            </a:r>
          </a:p>
          <a:p>
            <a:r>
              <a:rPr lang="ru-RU" sz="900" dirty="0"/>
              <a:t>100GE1/0/5                    UP                  1</a:t>
            </a:r>
          </a:p>
          <a:p>
            <a:r>
              <a:rPr lang="ru-RU" sz="900" dirty="0"/>
              <a:t>100GE1/0/6                    UP                  1</a:t>
            </a:r>
          </a:p>
          <a:p>
            <a:r>
              <a:rPr lang="ru-RU" sz="900" dirty="0"/>
              <a:t>----------------------------------------------------------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E17E978-87A8-4974-BCB5-11ACB647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9" y="1136187"/>
            <a:ext cx="3952868" cy="28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88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154353" y="708504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78225" y="3931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Проверка организации соединений со стороны хоста.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4639235" y="1088689"/>
            <a:ext cx="4101353" cy="2800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Со стороны сервера видно что при включении режима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Bond4 -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 группу объединяются одинаковые по скорости и режиму интерфейсы. </a:t>
            </a:r>
            <a:endParaRPr lang="en-US" dirty="0">
              <a:solidFill>
                <a:schemeClr val="dk1"/>
              </a:solidFill>
              <a:latin typeface="Roboto"/>
              <a:ea typeface="Roboto"/>
            </a:endParaRPr>
          </a:p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Все физические интерфейсы используются одновременно в соответствии со спецификацией IEEE 802.3ad. Для реализации этого режима необходима поддержка на уровне драйверов сетевых карт и коммутатор, поддерживающий стандарт IEEE 802.3ad.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3C0999-7DD3-4269-B86E-DABF9DCD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9" y="1088689"/>
            <a:ext cx="3163590" cy="19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78225" y="329986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Проверка организации соединений со стороны хоста.</a:t>
            </a:r>
            <a:endParaRPr lang="ru-RU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0EAFC-FA65-4BCE-8A02-89016833C842}"/>
              </a:ext>
            </a:extLst>
          </p:cNvPr>
          <p:cNvSpPr txBox="1"/>
          <p:nvPr/>
        </p:nvSpPr>
        <p:spPr>
          <a:xfrm>
            <a:off x="5509933" y="841571"/>
            <a:ext cx="3338232" cy="3048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Со стороны сервера видно что при включении режима 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</a:rPr>
              <a:t>Bond4 - </a:t>
            </a: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 группу объединяются одинаковые по скорости и режиму интерфейсы. </a:t>
            </a:r>
            <a:endParaRPr lang="en-US" dirty="0">
              <a:solidFill>
                <a:schemeClr val="dk1"/>
              </a:solidFill>
              <a:latin typeface="Roboto"/>
              <a:ea typeface="Roboto"/>
            </a:endParaRPr>
          </a:p>
          <a:p>
            <a:pPr>
              <a:lnSpc>
                <a:spcPct val="115000"/>
              </a:lnSpc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</a:rPr>
              <a:t>Все физические интерфейсы используются одновременно в соответствии со спецификацией IEEE 802.3ad. Для реализации этого режима необходима поддержка на уровне драйверов сетевых карт и коммутатор, поддерживающий стандарт IEEE 802.3ad.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A369D3-6A59-456C-9C9E-A5905A3B0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53" y="782462"/>
            <a:ext cx="5194702" cy="37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8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Выводы и планы по развитию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2" name="Google Shape;142;p25"/>
          <p:cNvGraphicFramePr/>
          <p:nvPr>
            <p:extLst>
              <p:ext uri="{D42A27DB-BD31-4B8C-83A1-F6EECF244321}">
                <p14:modId xmlns:p14="http://schemas.microsoft.com/office/powerpoint/2010/main" val="466506837"/>
              </p:ext>
            </p:extLst>
          </p:nvPr>
        </p:nvGraphicFramePr>
        <p:xfrm>
          <a:off x="867976" y="1221464"/>
          <a:ext cx="7239000" cy="360744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 обеспечить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Active-Active </a:t>
                      </a:r>
                      <a:r>
                        <a:rPr lang="ru-RU" sz="1400" b="0" i="0" u="none" strike="noStrike" cap="none" dirty="0" err="1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dual-homed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подключение 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хостов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c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четырьмя интерфейсам.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300" b="1" dirty="0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Произвети настроку двух коммутаторов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LEAF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Huawei CE6885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 с применением технологии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M-LAG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.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настройку сетевых инетерфейсов хоста  в соостветствии с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, тем самым увеличить пропускную способность логического интерфейса до 50 </a:t>
                      </a:r>
                      <a:r>
                        <a:rPr lang="ru-RU" sz="1400" b="0" i="0" u="none" strike="noStrike" cap="none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гб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Arial"/>
                          <a:sym typeface="Arial"/>
                        </a:rPr>
                        <a:t>\с</a:t>
                      </a:r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 добиться  равномерного распределение нагрузки на каналы, а так же обеспечить отказоустойчивость, в случае отказа одного из </a:t>
                      </a:r>
                      <a:r>
                        <a:rPr lang="ru-RU" sz="1400" b="0" i="0" u="none" strike="noStrike" cap="none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Leaf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коммутаторов.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FF99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300" b="1">
                        <a:solidFill>
                          <a:srgbClr val="FF99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Дальнейшее развитие подразумевает интеграция стойки в существующую сеть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CLOS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 применением решения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VxLAN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 EVPN L</a:t>
                      </a: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+mn-cs"/>
                          <a:sym typeface="Arial"/>
                        </a:rPr>
                        <a:t>2.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+mn-cs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438534" y="623746"/>
            <a:ext cx="8266932" cy="1397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Модернизация сети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 c </a:t>
            </a:r>
            <a:r>
              <a:rPr lang="ru-RU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применением технологии М-</a:t>
            </a:r>
            <a:r>
              <a:rPr lang="en-US" sz="20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LAG</a:t>
            </a:r>
            <a:r>
              <a:rPr lang="ru-RU" sz="2000" dirty="0">
                <a:solidFill>
                  <a:schemeClr val="tx1"/>
                </a:solidFill>
              </a:rPr>
              <a:t> в сети </a:t>
            </a:r>
            <a:r>
              <a:rPr lang="en-US" sz="2000" dirty="0">
                <a:solidFill>
                  <a:schemeClr val="tx1"/>
                </a:solidFill>
              </a:rPr>
              <a:t>CLOS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94"/>
          <p:cNvSpPr txBox="1"/>
          <p:nvPr/>
        </p:nvSpPr>
        <p:spPr>
          <a:xfrm>
            <a:off x="3806700" y="2746314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Олег Никитин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06700" y="3068425"/>
            <a:ext cx="5337300" cy="1625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Добрый день, Никитин Олег. Опыт работы в IT и сетях более 10 лет. На протяжении всего рабочего опыта работал в сфере сетевая безопасность\инфраструктура\сеть. Сейчас работаю в подразделении </a:t>
            </a:r>
            <a:r>
              <a:rPr lang="ru-RU" sz="1300" dirty="0" err="1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RnD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интеграции. Появилась потребность в  расширении знаний для реализации рабочих задач, по методам  дизайна и построения сетей ЦОД.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CD747E-687F-4F06-8561-9D9597CCA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37" y="2159768"/>
            <a:ext cx="2359986" cy="23599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974390340"/>
              </p:ext>
            </p:extLst>
          </p:nvPr>
        </p:nvGraphicFramePr>
        <p:xfrm>
          <a:off x="952500" y="2382125"/>
          <a:ext cx="7239000" cy="3068298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Обеспечить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Active-Active </a:t>
                      </a:r>
                      <a:r>
                        <a:rPr lang="ru-RU" sz="1400" b="0" i="0" u="none" strike="noStrike" cap="none" dirty="0" err="1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dual-homed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подключение 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24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хостов</a:t>
                      </a:r>
                      <a:r>
                        <a:rPr lang="en-US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c </a:t>
                      </a:r>
                      <a:r>
                        <a:rPr lang="ru-RU" sz="1400" b="0" i="0" u="none" strike="noStrike" cap="none" dirty="0">
                          <a:solidFill>
                            <a:srgbClr val="3E3E3E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четырьмя интерфейсами.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Произвети настроку двух коммутаторов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LEAF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Huawei CE6885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с применением технологии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M-LAG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настройку сетевых инетерфейсов хоста  в соостветствии с 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Убедится в корректной настройки сетевых интерфейсов,  путем тестирования пропускной способности.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433268" y="1111861"/>
            <a:ext cx="5887500" cy="119811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–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обеспечить отказоустойчивость и повышение пропускной способности серверного оборудования путем объединения интерфейсов и применении технологий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VPC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на уровне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LEAF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коммутаторов.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6" name="Google Shape;416;p96"/>
          <p:cNvSpPr txBox="1"/>
          <p:nvPr/>
        </p:nvSpPr>
        <p:spPr>
          <a:xfrm>
            <a:off x="6186537" y="188182"/>
            <a:ext cx="2894563" cy="1031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chemeClr val="dk1"/>
                </a:solidFill>
              </a:rPr>
              <a:t>Какую цель вы поставили перед собой? Какие задачи нужно выполнить, чтобы её достичь?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dirty="0">
                <a:solidFill>
                  <a:schemeClr val="dk1"/>
                </a:solidFill>
              </a:rPr>
              <a:t>На слайде приведен пример :)</a:t>
            </a: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3814583120"/>
              </p:ext>
            </p:extLst>
          </p:nvPr>
        </p:nvGraphicFramePr>
        <p:xfrm>
          <a:off x="952500" y="1897775"/>
          <a:ext cx="7239000" cy="2779690"/>
        </p:xfrm>
        <a:graphic>
          <a:graphicData uri="http://schemas.openxmlformats.org/drawingml/2006/table">
            <a:tbl>
              <a:tblPr>
                <a:noFill/>
                <a:tableStyleId>{669D88BF-5A48-4ADA-8C05-A6B025C90A0A}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Trebuchet MS"/>
                          <a:sym typeface="Trebuchet MS"/>
                        </a:rPr>
                        <a:t>Virtual Port Channel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Trebuchet MS"/>
                          <a:sym typeface="Trebuchet MS"/>
                        </a:rPr>
                        <a:t>, M-LAG, STP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Объединение интерфейсов в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LAG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использование протокола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LACP.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IEEE 802.3ad (dynamic link aggregation)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 Реализация подразумевает при наличии 4х сетевых интерфейсов 25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гб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с, получить 2 логических интерфейса 50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гб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/c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142361" y="305488"/>
            <a:ext cx="6652200" cy="590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dirty="0"/>
          </a:p>
        </p:txBody>
      </p:sp>
      <p:sp>
        <p:nvSpPr>
          <p:cNvPr id="690" name="Google Shape;690;p121"/>
          <p:cNvSpPr/>
          <p:nvPr/>
        </p:nvSpPr>
        <p:spPr>
          <a:xfrm>
            <a:off x="281547" y="1072129"/>
            <a:ext cx="4055731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121"/>
          <p:cNvSpPr txBox="1"/>
          <p:nvPr/>
        </p:nvSpPr>
        <p:spPr>
          <a:xfrm>
            <a:off x="384035" y="3956413"/>
            <a:ext cx="391426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Каждый сервер подключен двумя интерфейсами к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_1 и двумя интерфейсами к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LEAF_2 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1F4214-B4BB-4B80-BF7D-B97B5BD4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98" y="1061580"/>
            <a:ext cx="2510740" cy="2886400"/>
          </a:xfrm>
          <a:prstGeom prst="rect">
            <a:avLst/>
          </a:prstGeom>
        </p:spPr>
      </p:pic>
      <p:sp>
        <p:nvSpPr>
          <p:cNvPr id="24" name="Google Shape;696;p121">
            <a:extLst>
              <a:ext uri="{FF2B5EF4-FFF2-40B4-BE49-F238E27FC236}">
                <a16:creationId xmlns:a16="http://schemas.microsoft.com/office/drawing/2014/main" id="{C3D45D2D-302C-4A7D-88E4-C6C14AAA6F7E}"/>
              </a:ext>
            </a:extLst>
          </p:cNvPr>
          <p:cNvSpPr txBox="1"/>
          <p:nvPr/>
        </p:nvSpPr>
        <p:spPr>
          <a:xfrm>
            <a:off x="423012" y="4304983"/>
            <a:ext cx="3914266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Интерфейсы сервера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подключенный в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LEAF_1 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объединен с другим интерфейсом подключённым в </a:t>
            </a:r>
            <a:r>
              <a:rPr lang="en-US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LEAF2</a:t>
            </a:r>
            <a:r>
              <a:rPr lang="ru-RU" sz="9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93D86E-CACC-4DFB-A8BD-9772F5CB740B}"/>
              </a:ext>
            </a:extLst>
          </p:cNvPr>
          <p:cNvSpPr txBox="1"/>
          <p:nvPr/>
        </p:nvSpPr>
        <p:spPr>
          <a:xfrm>
            <a:off x="4619066" y="1107965"/>
            <a:ext cx="202378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LEAF-01</a:t>
            </a:r>
            <a:endParaRPr lang="ru-RU" sz="1000" dirty="0"/>
          </a:p>
          <a:p>
            <a:r>
              <a:rPr lang="en-US" sz="1000" dirty="0"/>
              <a:t>interface Eth-Trunk1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25GE1/0/1 	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1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Eth-Trunk2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2</a:t>
            </a:r>
            <a:endParaRPr lang="ru-RU" sz="1000" dirty="0"/>
          </a:p>
          <a:p>
            <a:r>
              <a:rPr lang="en-US" sz="1000" dirty="0"/>
              <a:t>#</a:t>
            </a:r>
            <a:endParaRPr lang="ru-RU" sz="1000" dirty="0"/>
          </a:p>
          <a:p>
            <a:r>
              <a:rPr lang="en-US" sz="1000" dirty="0"/>
              <a:t>interface 25GE1/0/1</a:t>
            </a:r>
          </a:p>
          <a:p>
            <a:r>
              <a:rPr lang="en-US" sz="1000" dirty="0"/>
              <a:t> eth-trunk 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25GE1/0/2</a:t>
            </a:r>
          </a:p>
          <a:p>
            <a:r>
              <a:rPr lang="en-US" sz="1000" dirty="0"/>
              <a:t> eth-trunk 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  <a:endParaRPr lang="ru-RU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6FA3D-1A35-43A2-BCE3-B5CAAAA4C347}"/>
              </a:ext>
            </a:extLst>
          </p:cNvPr>
          <p:cNvSpPr txBox="1"/>
          <p:nvPr/>
        </p:nvSpPr>
        <p:spPr>
          <a:xfrm>
            <a:off x="6794561" y="1107965"/>
            <a:ext cx="202378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LEAF-02</a:t>
            </a:r>
            <a:endParaRPr lang="ru-RU" sz="1000" dirty="0"/>
          </a:p>
          <a:p>
            <a:r>
              <a:rPr lang="en-US" sz="1000" dirty="0"/>
              <a:t>interface Eth-Trunk1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25GE1/0/1 	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1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Eth-Trunk2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trunkport</a:t>
            </a:r>
            <a:r>
              <a:rPr lang="en-US" sz="1000" dirty="0"/>
              <a:t> 25GE1/0/2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stp</a:t>
            </a:r>
            <a:r>
              <a:rPr lang="en-US" sz="1000" dirty="0"/>
              <a:t> edged-port enable</a:t>
            </a:r>
          </a:p>
          <a:p>
            <a:r>
              <a:rPr lang="en-US" sz="1000" dirty="0"/>
              <a:t> mode </a:t>
            </a:r>
            <a:r>
              <a:rPr lang="en-US" sz="1000" dirty="0" err="1"/>
              <a:t>lacp</a:t>
            </a:r>
            <a:r>
              <a:rPr lang="en-US" sz="1000" dirty="0"/>
              <a:t>-static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timeout fast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dfs</a:t>
            </a:r>
            <a:r>
              <a:rPr lang="en-US" sz="1000" dirty="0"/>
              <a:t>-group 1 m-lag 2</a:t>
            </a:r>
            <a:endParaRPr lang="ru-RU" sz="1000" dirty="0"/>
          </a:p>
          <a:p>
            <a:r>
              <a:rPr lang="en-US" sz="1000" dirty="0"/>
              <a:t>#</a:t>
            </a:r>
            <a:endParaRPr lang="ru-RU" sz="1000" dirty="0"/>
          </a:p>
          <a:p>
            <a:r>
              <a:rPr lang="en-US" sz="1000" dirty="0"/>
              <a:t>interface 25GE1/0/1</a:t>
            </a:r>
          </a:p>
          <a:p>
            <a:r>
              <a:rPr lang="en-US" sz="1000" dirty="0"/>
              <a:t> eth-trunk 1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</a:p>
          <a:p>
            <a:r>
              <a:rPr lang="en-US" sz="1000" dirty="0"/>
              <a:t>#</a:t>
            </a:r>
          </a:p>
          <a:p>
            <a:r>
              <a:rPr lang="en-US" sz="1000" dirty="0"/>
              <a:t>interface 25GE1/0/2</a:t>
            </a:r>
          </a:p>
          <a:p>
            <a:r>
              <a:rPr lang="en-US" sz="1000" dirty="0"/>
              <a:t> eth-trunk 2</a:t>
            </a:r>
          </a:p>
          <a:p>
            <a:r>
              <a:rPr lang="en-US" sz="1000" dirty="0"/>
              <a:t> </a:t>
            </a:r>
            <a:r>
              <a:rPr lang="en-US" sz="1000" dirty="0" err="1"/>
              <a:t>lacp</a:t>
            </a:r>
            <a:r>
              <a:rPr lang="en-US" sz="1000" dirty="0"/>
              <a:t> priority 100</a:t>
            </a:r>
            <a:endParaRPr lang="ru-RU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DAFB4D-CE4C-4B69-9778-019D35534F6A}"/>
              </a:ext>
            </a:extLst>
          </p:cNvPr>
          <p:cNvSpPr txBox="1"/>
          <p:nvPr/>
        </p:nvSpPr>
        <p:spPr>
          <a:xfrm>
            <a:off x="4528298" y="233596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Организация соединений и настройка интерфейсов</a:t>
            </a:r>
            <a:endParaRPr lang="ru-RU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3933553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DEA11F-CBEF-4B02-9DBB-6291E4F72C4A}"/>
              </a:ext>
            </a:extLst>
          </p:cNvPr>
          <p:cNvSpPr txBox="1"/>
          <p:nvPr/>
        </p:nvSpPr>
        <p:spPr>
          <a:xfrm>
            <a:off x="4515146" y="493826"/>
            <a:ext cx="4511783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00" b="1" dirty="0"/>
              <a:t>LEAF-01</a:t>
            </a:r>
          </a:p>
          <a:p>
            <a:r>
              <a:rPr lang="en-US" sz="700" dirty="0"/>
              <a:t>interface MEth0/0/0</a:t>
            </a:r>
          </a:p>
          <a:p>
            <a:r>
              <a:rPr lang="en-US" sz="700" dirty="0"/>
              <a:t> </a:t>
            </a:r>
            <a:r>
              <a:rPr lang="en-US" sz="700" dirty="0" err="1"/>
              <a:t>ip</a:t>
            </a:r>
            <a:r>
              <a:rPr lang="en-US" sz="700" dirty="0"/>
              <a:t> binding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</a:t>
            </a:r>
            <a:r>
              <a:rPr lang="en-US" sz="700" dirty="0" err="1"/>
              <a:t>ip</a:t>
            </a:r>
            <a:r>
              <a:rPr lang="en-US" sz="700" dirty="0"/>
              <a:t> address 192.168.2.27 255.255.252.0</a:t>
            </a:r>
            <a:endParaRPr lang="ru-RU" sz="700" dirty="0"/>
          </a:p>
          <a:p>
            <a:r>
              <a:rPr lang="en-US" sz="700" dirty="0" err="1"/>
              <a:t>dfs</a:t>
            </a:r>
            <a:r>
              <a:rPr lang="en-US" sz="700" dirty="0"/>
              <a:t>-group 1</a:t>
            </a:r>
          </a:p>
          <a:p>
            <a:r>
              <a:rPr lang="en-US" sz="700" dirty="0"/>
              <a:t> authentication-mode hmac-sha256 password 123456</a:t>
            </a:r>
          </a:p>
          <a:p>
            <a:r>
              <a:rPr lang="en-US" sz="700" dirty="0"/>
              <a:t> dual-active detection source </a:t>
            </a:r>
            <a:r>
              <a:rPr lang="en-US" sz="700" dirty="0" err="1"/>
              <a:t>ip</a:t>
            </a:r>
            <a:r>
              <a:rPr lang="en-US" sz="700" dirty="0"/>
              <a:t> 192.168.2.</a:t>
            </a:r>
            <a:r>
              <a:rPr lang="ru-RU" sz="700" dirty="0"/>
              <a:t>4</a:t>
            </a:r>
            <a:r>
              <a:rPr lang="en-US" sz="700" dirty="0"/>
              <a:t>7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priority 150</a:t>
            </a:r>
          </a:p>
          <a:p>
            <a:r>
              <a:rPr lang="en-US" sz="700" dirty="0"/>
              <a:t>#</a:t>
            </a:r>
          </a:p>
          <a:p>
            <a:r>
              <a:rPr lang="en-US" sz="700" dirty="0"/>
              <a:t>interface Eth-Trunk0</a:t>
            </a:r>
          </a:p>
          <a:p>
            <a:r>
              <a:rPr lang="en-US" sz="700" dirty="0"/>
              <a:t> </a:t>
            </a:r>
            <a:r>
              <a:rPr lang="en-US" sz="700" dirty="0" err="1"/>
              <a:t>stp</a:t>
            </a:r>
            <a:r>
              <a:rPr lang="en-US" sz="700" dirty="0"/>
              <a:t> disable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100GE1/0/5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100GE1/0/6</a:t>
            </a:r>
          </a:p>
          <a:p>
            <a:r>
              <a:rPr lang="en-US" sz="700" dirty="0"/>
              <a:t> mode </a:t>
            </a:r>
            <a:r>
              <a:rPr lang="en-US" sz="700" dirty="0" err="1"/>
              <a:t>lacp</a:t>
            </a:r>
            <a:r>
              <a:rPr lang="en-US" sz="700" dirty="0"/>
              <a:t>-static</a:t>
            </a:r>
          </a:p>
          <a:p>
            <a:r>
              <a:rPr lang="en-US" sz="700" dirty="0"/>
              <a:t> peer-link 1</a:t>
            </a:r>
            <a:endParaRPr lang="ru-RU" sz="700" dirty="0"/>
          </a:p>
          <a:p>
            <a:r>
              <a:rPr lang="en-US" sz="700" dirty="0"/>
              <a:t>#</a:t>
            </a:r>
            <a:endParaRPr lang="ru-RU" sz="700" dirty="0"/>
          </a:p>
          <a:p>
            <a:r>
              <a:rPr lang="sv-SE" sz="700" dirty="0"/>
              <a:t>interface 100GE1/0/5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</a:p>
          <a:p>
            <a:r>
              <a:rPr lang="sv-SE" sz="700" dirty="0"/>
              <a:t>interface 100GE1/0/6</a:t>
            </a:r>
          </a:p>
          <a:p>
            <a:r>
              <a:rPr lang="sv-SE" sz="700" dirty="0"/>
              <a:t> eth-trunk 0</a:t>
            </a:r>
            <a:endParaRPr lang="ru-RU" sz="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BCF99-1084-492E-B098-1F107787574D}"/>
              </a:ext>
            </a:extLst>
          </p:cNvPr>
          <p:cNvSpPr txBox="1"/>
          <p:nvPr/>
        </p:nvSpPr>
        <p:spPr>
          <a:xfrm>
            <a:off x="4528298" y="2793374"/>
            <a:ext cx="4615702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700" b="1" dirty="0"/>
              <a:t>LEAF-02</a:t>
            </a:r>
          </a:p>
          <a:p>
            <a:r>
              <a:rPr lang="ru-RU" sz="700" dirty="0" err="1"/>
              <a:t>interface</a:t>
            </a:r>
            <a:r>
              <a:rPr lang="ru-RU" sz="700" dirty="0"/>
              <a:t> MEth0/0/0</a:t>
            </a:r>
          </a:p>
          <a:p>
            <a:r>
              <a:rPr lang="ru-RU" sz="700" dirty="0"/>
              <a:t> </a:t>
            </a:r>
            <a:r>
              <a:rPr lang="ru-RU" sz="700" dirty="0" err="1"/>
              <a:t>ip</a:t>
            </a:r>
            <a:r>
              <a:rPr lang="ru-RU" sz="700" dirty="0"/>
              <a:t> </a:t>
            </a:r>
            <a:r>
              <a:rPr lang="ru-RU" sz="700" dirty="0" err="1"/>
              <a:t>binding</a:t>
            </a:r>
            <a:r>
              <a:rPr lang="ru-RU" sz="700" dirty="0"/>
              <a:t> </a:t>
            </a:r>
            <a:r>
              <a:rPr lang="ru-RU" sz="700" dirty="0" err="1"/>
              <a:t>vpn-instance</a:t>
            </a:r>
            <a:r>
              <a:rPr lang="ru-RU" sz="700" dirty="0"/>
              <a:t> </a:t>
            </a:r>
            <a:r>
              <a:rPr lang="ru-RU" sz="700" dirty="0" err="1"/>
              <a:t>management</a:t>
            </a:r>
            <a:endParaRPr lang="ru-RU" sz="700" dirty="0"/>
          </a:p>
          <a:p>
            <a:r>
              <a:rPr lang="ru-RU" sz="700" dirty="0"/>
              <a:t> </a:t>
            </a:r>
            <a:r>
              <a:rPr lang="ru-RU" sz="700" dirty="0" err="1"/>
              <a:t>ip</a:t>
            </a:r>
            <a:r>
              <a:rPr lang="ru-RU" sz="700" dirty="0"/>
              <a:t> </a:t>
            </a:r>
            <a:r>
              <a:rPr lang="ru-RU" sz="700" dirty="0" err="1"/>
              <a:t>address</a:t>
            </a:r>
            <a:r>
              <a:rPr lang="ru-RU" sz="700" dirty="0"/>
              <a:t> 192.168.2.28 255.255.252.0</a:t>
            </a:r>
            <a:endParaRPr lang="en-US" sz="700" dirty="0"/>
          </a:p>
          <a:p>
            <a:r>
              <a:rPr lang="en-US" sz="700" dirty="0" err="1"/>
              <a:t>dfs</a:t>
            </a:r>
            <a:r>
              <a:rPr lang="en-US" sz="700" dirty="0"/>
              <a:t>-group 1</a:t>
            </a:r>
          </a:p>
          <a:p>
            <a:r>
              <a:rPr lang="en-US" sz="700" dirty="0"/>
              <a:t> authentication-mode hmac-sha256 password 123456</a:t>
            </a:r>
          </a:p>
          <a:p>
            <a:r>
              <a:rPr lang="en-US" sz="700" dirty="0"/>
              <a:t> dual-active detection source </a:t>
            </a:r>
            <a:r>
              <a:rPr lang="en-US" sz="700" dirty="0" err="1"/>
              <a:t>ip</a:t>
            </a:r>
            <a:r>
              <a:rPr lang="en-US" sz="700" dirty="0"/>
              <a:t> 192.168.2</a:t>
            </a:r>
            <a:r>
              <a:rPr lang="ru-RU" sz="700" dirty="0"/>
              <a:t>.4</a:t>
            </a:r>
            <a:r>
              <a:rPr lang="en-US" sz="700" dirty="0"/>
              <a:t>8 </a:t>
            </a:r>
            <a:r>
              <a:rPr lang="en-US" sz="700" dirty="0" err="1"/>
              <a:t>vpn</a:t>
            </a:r>
            <a:r>
              <a:rPr lang="en-US" sz="700" dirty="0"/>
              <a:t>-instance management</a:t>
            </a:r>
          </a:p>
          <a:p>
            <a:r>
              <a:rPr lang="en-US" sz="700" dirty="0"/>
              <a:t> priority 120</a:t>
            </a:r>
          </a:p>
          <a:p>
            <a:r>
              <a:rPr lang="en-US" sz="700" dirty="0"/>
              <a:t>#</a:t>
            </a:r>
          </a:p>
          <a:p>
            <a:r>
              <a:rPr lang="en-US" sz="700" dirty="0"/>
              <a:t>interface Eth-Trunk0</a:t>
            </a:r>
          </a:p>
          <a:p>
            <a:r>
              <a:rPr lang="en-US" sz="700" dirty="0"/>
              <a:t> </a:t>
            </a:r>
            <a:r>
              <a:rPr lang="en-US" sz="700" dirty="0" err="1"/>
              <a:t>stp</a:t>
            </a:r>
            <a:r>
              <a:rPr lang="en-US" sz="700" dirty="0"/>
              <a:t> disable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100GE1/0/5</a:t>
            </a:r>
          </a:p>
          <a:p>
            <a:r>
              <a:rPr lang="en-US" sz="700" dirty="0"/>
              <a:t> </a:t>
            </a:r>
            <a:r>
              <a:rPr lang="en-US" sz="700" dirty="0" err="1"/>
              <a:t>trunkport</a:t>
            </a:r>
            <a:r>
              <a:rPr lang="en-US" sz="700" dirty="0"/>
              <a:t> 100GE1/0/6</a:t>
            </a:r>
          </a:p>
          <a:p>
            <a:r>
              <a:rPr lang="en-US" sz="700" dirty="0"/>
              <a:t> mode </a:t>
            </a:r>
            <a:r>
              <a:rPr lang="en-US" sz="700" dirty="0" err="1"/>
              <a:t>lacp</a:t>
            </a:r>
            <a:r>
              <a:rPr lang="en-US" sz="700" dirty="0"/>
              <a:t>-static</a:t>
            </a:r>
          </a:p>
          <a:p>
            <a:r>
              <a:rPr lang="en-US" sz="700" dirty="0"/>
              <a:t> peer-link 1</a:t>
            </a:r>
          </a:p>
          <a:p>
            <a:r>
              <a:rPr lang="sv-SE" sz="700" dirty="0"/>
              <a:t>interface 100GE1/0/5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</a:p>
          <a:p>
            <a:r>
              <a:rPr lang="sv-SE" sz="700" dirty="0"/>
              <a:t>interface 100GE1/0/6</a:t>
            </a:r>
          </a:p>
          <a:p>
            <a:r>
              <a:rPr lang="sv-SE" sz="700" dirty="0"/>
              <a:t> eth-trunk 0</a:t>
            </a:r>
          </a:p>
          <a:p>
            <a:r>
              <a:rPr lang="sv-SE" sz="700" dirty="0"/>
              <a:t>#</a:t>
            </a:r>
            <a:endParaRPr lang="ru-RU" sz="7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8D6500-D8F8-4391-9437-1FA98DF82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52" y="1228324"/>
            <a:ext cx="3699166" cy="26868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73" y="77765"/>
            <a:ext cx="8520600" cy="630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11" name="Google Shape;691;p121">
            <a:extLst>
              <a:ext uri="{FF2B5EF4-FFF2-40B4-BE49-F238E27FC236}">
                <a16:creationId xmlns:a16="http://schemas.microsoft.com/office/drawing/2014/main" id="{F1C7F5E6-6330-477A-AE58-2DED4526A4C9}"/>
              </a:ext>
            </a:extLst>
          </p:cNvPr>
          <p:cNvSpPr/>
          <p:nvPr/>
        </p:nvSpPr>
        <p:spPr>
          <a:xfrm>
            <a:off x="201418" y="708506"/>
            <a:ext cx="4256874" cy="389964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116E2-5E0B-455C-90F6-DF15A436B4DD}"/>
              </a:ext>
            </a:extLst>
          </p:cNvPr>
          <p:cNvSpPr txBox="1"/>
          <p:nvPr/>
        </p:nvSpPr>
        <p:spPr>
          <a:xfrm>
            <a:off x="4411227" y="254635"/>
            <a:ext cx="46157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Между коммутаторами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LEAF 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организован </a:t>
            </a:r>
            <a:r>
              <a:rPr lang="en-US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VPC</a:t>
            </a:r>
            <a:r>
              <a:rPr lang="ru-RU" sz="12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BCF99-1084-492E-B098-1F107787574D}"/>
              </a:ext>
            </a:extLst>
          </p:cNvPr>
          <p:cNvSpPr txBox="1"/>
          <p:nvPr/>
        </p:nvSpPr>
        <p:spPr>
          <a:xfrm>
            <a:off x="4759669" y="885376"/>
            <a:ext cx="461570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display </a:t>
            </a:r>
            <a:r>
              <a:rPr lang="en-US" sz="800" dirty="0" err="1"/>
              <a:t>dfs</a:t>
            </a:r>
            <a:r>
              <a:rPr lang="en-US" sz="800" dirty="0"/>
              <a:t>-group 1 m-lag</a:t>
            </a:r>
          </a:p>
          <a:p>
            <a:r>
              <a:rPr lang="en-US" sz="800" dirty="0"/>
              <a:t>*                     : Local node</a:t>
            </a:r>
          </a:p>
          <a:p>
            <a:r>
              <a:rPr lang="en-US" sz="800" dirty="0"/>
              <a:t>Heart beat state      : OK</a:t>
            </a:r>
          </a:p>
          <a:p>
            <a:r>
              <a:rPr lang="en-US" sz="800" dirty="0"/>
              <a:t>Node 2 *</a:t>
            </a:r>
          </a:p>
          <a:p>
            <a:r>
              <a:rPr lang="en-US" sz="800" dirty="0"/>
              <a:t>  </a:t>
            </a:r>
            <a:r>
              <a:rPr lang="en-US" sz="800" dirty="0" err="1"/>
              <a:t>Dfs</a:t>
            </a:r>
            <a:r>
              <a:rPr lang="en-US" sz="800" dirty="0"/>
              <a:t>-Group ID        : 1</a:t>
            </a:r>
          </a:p>
          <a:p>
            <a:r>
              <a:rPr lang="en-US" sz="800" dirty="0"/>
              <a:t>  Priority            : 120</a:t>
            </a:r>
          </a:p>
          <a:p>
            <a:r>
              <a:rPr lang="en-US" sz="800" dirty="0"/>
              <a:t>  Dual-active Address : 192.168.2.</a:t>
            </a:r>
            <a:r>
              <a:rPr lang="ru-RU" sz="800" dirty="0"/>
              <a:t>4</a:t>
            </a:r>
            <a:r>
              <a:rPr lang="en-US" sz="800" dirty="0"/>
              <a:t>8</a:t>
            </a:r>
          </a:p>
          <a:p>
            <a:r>
              <a:rPr lang="en-US" sz="800" dirty="0"/>
              <a:t>  VPN-Instance        : _</a:t>
            </a:r>
            <a:r>
              <a:rPr lang="en-US" sz="800" dirty="0" err="1"/>
              <a:t>management_vpn</a:t>
            </a:r>
            <a:r>
              <a:rPr lang="en-US" sz="800" dirty="0"/>
              <a:t>_</a:t>
            </a:r>
          </a:p>
          <a:p>
            <a:r>
              <a:rPr lang="en-US" sz="800" dirty="0"/>
              <a:t>  State               : Backup</a:t>
            </a:r>
          </a:p>
          <a:p>
            <a:r>
              <a:rPr lang="en-US" sz="800" dirty="0"/>
              <a:t>  Causation           : -</a:t>
            </a:r>
          </a:p>
          <a:p>
            <a:r>
              <a:rPr lang="en-US" sz="800" dirty="0"/>
              <a:t>  System ID           : c4e2-8785-c131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SysName</a:t>
            </a:r>
            <a:r>
              <a:rPr lang="en-US" sz="800" dirty="0"/>
              <a:t>             : SWT-LEAF-02</a:t>
            </a:r>
          </a:p>
          <a:p>
            <a:r>
              <a:rPr lang="en-US" sz="800" dirty="0"/>
              <a:t>  Version             : V300R021C00SPC200</a:t>
            </a:r>
          </a:p>
          <a:p>
            <a:r>
              <a:rPr lang="en-US" sz="800" dirty="0"/>
              <a:t>  Device Series       : CE6800-P</a:t>
            </a:r>
          </a:p>
          <a:p>
            <a:r>
              <a:rPr lang="en-US" sz="800" dirty="0"/>
              <a:t>Node 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Dfs</a:t>
            </a:r>
            <a:r>
              <a:rPr lang="en-US" sz="800" dirty="0"/>
              <a:t>-Group ID        : 1</a:t>
            </a:r>
          </a:p>
          <a:p>
            <a:r>
              <a:rPr lang="en-US" sz="800" dirty="0"/>
              <a:t>  Priority            : 150</a:t>
            </a:r>
          </a:p>
          <a:p>
            <a:r>
              <a:rPr lang="en-US" sz="800" dirty="0"/>
              <a:t>  Dual-active Address : 192.168.</a:t>
            </a:r>
            <a:r>
              <a:rPr lang="ru-RU" sz="800" dirty="0"/>
              <a:t>4</a:t>
            </a:r>
            <a:r>
              <a:rPr lang="en-US" sz="800" dirty="0"/>
              <a:t>.47</a:t>
            </a:r>
          </a:p>
          <a:p>
            <a:r>
              <a:rPr lang="en-US" sz="800" dirty="0"/>
              <a:t>  VPN-Instance        : _</a:t>
            </a:r>
            <a:r>
              <a:rPr lang="en-US" sz="800" dirty="0" err="1"/>
              <a:t>management_vpn</a:t>
            </a:r>
            <a:r>
              <a:rPr lang="en-US" sz="800" dirty="0"/>
              <a:t>_</a:t>
            </a:r>
          </a:p>
          <a:p>
            <a:r>
              <a:rPr lang="en-US" sz="800" dirty="0"/>
              <a:t>  State               : Master</a:t>
            </a:r>
          </a:p>
          <a:p>
            <a:r>
              <a:rPr lang="en-US" sz="800" dirty="0"/>
              <a:t>  Causation           : -</a:t>
            </a:r>
          </a:p>
          <a:p>
            <a:r>
              <a:rPr lang="en-US" sz="800" dirty="0"/>
              <a:t>  System ID           : c4e2-8785-c251</a:t>
            </a:r>
          </a:p>
          <a:p>
            <a:r>
              <a:rPr lang="en-US" sz="800" dirty="0"/>
              <a:t>  </a:t>
            </a:r>
            <a:r>
              <a:rPr lang="en-US" sz="800" dirty="0" err="1"/>
              <a:t>SysName</a:t>
            </a:r>
            <a:r>
              <a:rPr lang="en-US" sz="800" dirty="0"/>
              <a:t>             : SWT-LEAF-01</a:t>
            </a:r>
          </a:p>
          <a:p>
            <a:r>
              <a:rPr lang="en-US" sz="800" dirty="0"/>
              <a:t>  Version             : V300R021C00SPC200</a:t>
            </a:r>
          </a:p>
          <a:p>
            <a:r>
              <a:rPr lang="en-US" sz="800" dirty="0"/>
              <a:t>  Device Series       : CE6800-P</a:t>
            </a:r>
            <a:endParaRPr lang="ru-RU" sz="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5AEEC2-44AA-459B-93C1-A992082FF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0" y="1036223"/>
            <a:ext cx="3968713" cy="288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14088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1140</Words>
  <Application>Microsoft Office PowerPoint</Application>
  <PresentationFormat>Экран (16:9)</PresentationFormat>
  <Paragraphs>202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Roboto Medium</vt:lpstr>
      <vt:lpstr>Trebuchet MS</vt:lpstr>
      <vt:lpstr>Roboto</vt:lpstr>
      <vt:lpstr>Arial</vt:lpstr>
      <vt:lpstr>Courier New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Модернизация сети c применением технологии М-LAG в сети CLOS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и планы по развитию  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 Nikitin</dc:creator>
  <cp:lastModifiedBy>Oleg Nikitin</cp:lastModifiedBy>
  <cp:revision>28</cp:revision>
  <dcterms:modified xsi:type="dcterms:W3CDTF">2025-02-04T17:29:04Z</dcterms:modified>
</cp:coreProperties>
</file>